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1" r:id="rId5"/>
    <p:sldId id="270" r:id="rId6"/>
    <p:sldId id="264" r:id="rId7"/>
    <p:sldId id="260" r:id="rId8"/>
    <p:sldId id="263" r:id="rId9"/>
    <p:sldId id="261" r:id="rId10"/>
    <p:sldId id="268" r:id="rId11"/>
    <p:sldId id="265" r:id="rId12"/>
    <p:sldId id="266" r:id="rId13"/>
    <p:sldId id="275" r:id="rId14"/>
    <p:sldId id="267" r:id="rId15"/>
    <p:sldId id="274" r:id="rId16"/>
    <p:sldId id="272" r:id="rId17"/>
    <p:sldId id="273" r:id="rId18"/>
    <p:sldId id="269" r:id="rId1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25" d="100"/>
          <a:sy n="125" d="100"/>
        </p:scale>
        <p:origin x="90" y="259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2023-04-05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not full convinced this was so helpful?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lambda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2023-04-05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2023-04-05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2023-04-05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pi-sp-pap-2023.github.io/boo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104900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Summer 2023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38500"/>
            <a:ext cx="9144000" cy="10795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Lecturers: </a:t>
            </a: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ro-RO" sz="3000" dirty="0">
                <a:solidFill>
                  <a:schemeClr val="tx1"/>
                </a:solidFill>
              </a:rPr>
              <a:t>ătălin </a:t>
            </a:r>
            <a:r>
              <a:rPr lang="ro-RO" sz="3000" dirty="0" smtClean="0">
                <a:solidFill>
                  <a:schemeClr val="tx1"/>
                </a:solidFill>
              </a:rPr>
              <a:t>Hrițcu</a:t>
            </a:r>
            <a:r>
              <a:rPr lang="en-US" sz="30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3000" b="1" dirty="0" smtClean="0">
                <a:solidFill>
                  <a:schemeClr val="tx1"/>
                </a:solidFill>
              </a:rPr>
              <a:t>   TAs: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Sebastian </a:t>
            </a:r>
            <a:r>
              <a:rPr lang="en-US" sz="3000" dirty="0" smtClean="0">
                <a:solidFill>
                  <a:schemeClr val="tx1"/>
                </a:solidFill>
              </a:rPr>
              <a:t>Holler and Maxi Wuttke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0" y="876300"/>
            <a:ext cx="1758700" cy="19507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94208"/>
            <a:ext cx="4343399" cy="187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7064"/>
            <a:ext cx="8382000" cy="37716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4-color theorem</a:t>
            </a:r>
          </a:p>
          <a:p>
            <a:pPr lvl="1"/>
            <a:r>
              <a:rPr lang="en-US" sz="2000" dirty="0" smtClean="0"/>
              <a:t>proved in 1976, simplified in 1996</a:t>
            </a:r>
          </a:p>
          <a:p>
            <a:pPr lvl="1"/>
            <a:r>
              <a:rPr lang="en-US" sz="2000" dirty="0" smtClean="0"/>
              <a:t>proofs rely on a computer</a:t>
            </a:r>
          </a:p>
          <a:p>
            <a:pPr lvl="1"/>
            <a:r>
              <a:rPr lang="en-US" sz="2000" dirty="0" smtClean="0"/>
              <a:t>infeasible </a:t>
            </a:r>
            <a:r>
              <a:rPr lang="en-US" sz="2000" dirty="0"/>
              <a:t>for a human to </a:t>
            </a:r>
            <a:r>
              <a:rPr lang="en-US" sz="2000" dirty="0" smtClean="0"/>
              <a:t>check</a:t>
            </a:r>
          </a:p>
          <a:p>
            <a:pPr lvl="1"/>
            <a:r>
              <a:rPr lang="en-US" sz="2000" dirty="0" smtClean="0"/>
              <a:t>initially not </a:t>
            </a:r>
            <a:r>
              <a:rPr lang="en-US" sz="2000" dirty="0"/>
              <a:t>accepted by all mathematicians</a:t>
            </a:r>
          </a:p>
          <a:p>
            <a:pPr lvl="1"/>
            <a:r>
              <a:rPr lang="en-US" sz="2000" dirty="0" smtClean="0"/>
              <a:t>mechanized in Coq by Georges Gonthier in 2005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Odd </a:t>
            </a:r>
            <a:r>
              <a:rPr lang="en-US" sz="2400" b="1" dirty="0" smtClean="0"/>
              <a:t>order theorem (</a:t>
            </a:r>
            <a:r>
              <a:rPr lang="en-US" sz="2400" b="1" dirty="0" err="1" smtClean="0"/>
              <a:t>Feit</a:t>
            </a:r>
            <a:r>
              <a:rPr lang="en-US" sz="2400" b="1" dirty="0" smtClean="0"/>
              <a:t>-Thompson)</a:t>
            </a:r>
          </a:p>
          <a:p>
            <a:pPr lvl="1"/>
            <a:r>
              <a:rPr lang="en-US" sz="2000" dirty="0" smtClean="0"/>
              <a:t>Coq proof from 2012 introduced the Mathematical </a:t>
            </a:r>
            <a:r>
              <a:rPr lang="en-US" sz="2000" dirty="0"/>
              <a:t>Components </a:t>
            </a:r>
            <a:r>
              <a:rPr lang="en-US" sz="2000" dirty="0" smtClean="0"/>
              <a:t>library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Construction </a:t>
            </a:r>
            <a:r>
              <a:rPr lang="en-US" sz="2400" b="1" dirty="0"/>
              <a:t>of perfectoid spaces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smtClean="0"/>
              <a:t>Peter Scholze, </a:t>
            </a:r>
            <a:r>
              <a:rPr lang="en-US" sz="2400" dirty="0" smtClean="0"/>
              <a:t>Lean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 smtClean="0"/>
              <a:t>Mathlib</a:t>
            </a:r>
            <a:r>
              <a:rPr lang="en-US" sz="2000" dirty="0" smtClean="0"/>
              <a:t> math library for Lean has over 100,000 theorems, over 1,000,000 lines of code, and an active community including many mathematicians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653652"/>
            <a:ext cx="2561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This course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</a:t>
            </a:r>
            <a:r>
              <a:rPr lang="en-US" sz="2000" dirty="0" smtClean="0"/>
              <a:t>proof automation, </a:t>
            </a:r>
            <a:r>
              <a:rPr lang="en-US" sz="2000" dirty="0" smtClean="0"/>
              <a:t>...</a:t>
            </a:r>
            <a:endParaRPr lang="en-US" sz="2000" dirty="0"/>
          </a:p>
          <a:p>
            <a:r>
              <a:rPr lang="en-US" sz="2400" b="1" dirty="0">
                <a:solidFill>
                  <a:schemeClr val="tx2"/>
                </a:solidFill>
              </a:rPr>
              <a:t>Curry-Howard correspondence</a:t>
            </a:r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Advice: focus, ask questions, interact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865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3900"/>
            <a:ext cx="82296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Textbook written in Coq; our version at: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https://mpi-sp-pap-2023.github.io/book</a:t>
            </a:r>
            <a:endParaRPr lang="en-US" sz="36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"/>
            <a:ext cx="5903776" cy="4383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lectures: first 6 by Clara, last 6 by Catalin</a:t>
            </a:r>
          </a:p>
          <a:p>
            <a:r>
              <a:rPr lang="en-US" dirty="0" smtClean="0"/>
              <a:t>Public holidays, so no lecture on 18 May and 8 June</a:t>
            </a:r>
          </a:p>
          <a:p>
            <a:r>
              <a:rPr lang="en-US" dirty="0" smtClean="0"/>
              <a:t>Vacation 29 May to 2 June, so no lecture, no tutorials</a:t>
            </a:r>
          </a:p>
          <a:p>
            <a:r>
              <a:rPr lang="en-US" strike="sngStrike" dirty="0" smtClean="0"/>
              <a:t>Starting next week only in presence</a:t>
            </a:r>
          </a:p>
          <a:p>
            <a:pPr lvl="1"/>
            <a:r>
              <a:rPr lang="en-US" dirty="0" smtClean="0"/>
              <a:t>Since some participants asked we decided to still record and stream the following lectures (announcement will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</a:t>
            </a:r>
          </a:p>
          <a:p>
            <a:pPr lvl="1"/>
            <a:r>
              <a:rPr lang="en-US" sz="1800" dirty="0" smtClean="0"/>
              <a:t>Coq </a:t>
            </a:r>
            <a:r>
              <a:rPr lang="en-US" sz="1800" dirty="0"/>
              <a:t>turns </a:t>
            </a:r>
            <a:r>
              <a:rPr lang="en-US" sz="1800" dirty="0" smtClean="0"/>
              <a:t>proofs </a:t>
            </a:r>
            <a:r>
              <a:rPr lang="en-US" sz="1800" dirty="0"/>
              <a:t>&amp; logic into </a:t>
            </a:r>
            <a:r>
              <a:rPr lang="en-US" sz="1800" dirty="0" smtClean="0"/>
              <a:t>programming, and it's fun!</a:t>
            </a:r>
            <a:endParaRPr lang="en-US" sz="1800" dirty="0" smtClean="0"/>
          </a:p>
          <a:p>
            <a:r>
              <a:rPr lang="en-US" sz="2000" b="1" dirty="0" smtClean="0"/>
              <a:t>New exercise sheet will be released after most courses</a:t>
            </a:r>
          </a:p>
          <a:p>
            <a:pPr lvl="1"/>
            <a:r>
              <a:rPr lang="en-US" sz="1800" dirty="0" smtClean="0"/>
              <a:t>1(-2)</a:t>
            </a:r>
            <a:r>
              <a:rPr lang="en-US" sz="1800" dirty="0" smtClean="0"/>
              <a:t> Coq file(s) with holes you have to fill (basically 1-2 book chapters)</a:t>
            </a:r>
          </a:p>
          <a:p>
            <a:pPr lvl="1"/>
            <a:r>
              <a:rPr lang="en-US" sz="1800" dirty="0" smtClean="0"/>
              <a:t>so there will be 8-10 exercise sheets in total</a:t>
            </a:r>
            <a:endParaRPr lang="en-US" sz="1800" dirty="0" smtClean="0"/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</a:t>
            </a:r>
            <a:r>
              <a:rPr lang="en-US" sz="1800" dirty="0" smtClean="0"/>
              <a:t>Wednesday at 23:59</a:t>
            </a:r>
          </a:p>
          <a:p>
            <a:pPr lvl="1"/>
            <a:r>
              <a:rPr lang="en-US" sz="1800" dirty="0" smtClean="0"/>
              <a:t>Easter exception: this week's exercise sheet is due in 2 weeks</a:t>
            </a:r>
          </a:p>
          <a:p>
            <a:r>
              <a:rPr lang="en-US" sz="2000" b="1" dirty="0" smtClean="0"/>
              <a:t>We'll be </a:t>
            </a:r>
            <a:r>
              <a:rPr lang="en-US" sz="2000" b="1" dirty="0"/>
              <a:t>using </a:t>
            </a:r>
            <a:r>
              <a:rPr lang="en-US" sz="2000" b="1" dirty="0" smtClean="0"/>
              <a:t>Moodle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probably for everything)</a:t>
            </a:r>
          </a:p>
          <a:p>
            <a:r>
              <a:rPr lang="en-US" sz="2000" b="1" dirty="0" smtClean="0"/>
              <a:t>Exercises count for 40% of final grade</a:t>
            </a:r>
            <a:r>
              <a:rPr lang="en-US" sz="2000" dirty="0" smtClean="0"/>
              <a:t> (+5% in bonus points)</a:t>
            </a:r>
          </a:p>
          <a:p>
            <a:pPr lvl="1"/>
            <a:r>
              <a:rPr lang="en-US" sz="2000" dirty="0" smtClean="0"/>
              <a:t>not required to do the optional exercises; they don't count for grade</a:t>
            </a:r>
          </a:p>
          <a:p>
            <a:r>
              <a:rPr lang="en-US" sz="2000" b="1" dirty="0" smtClean="0"/>
              <a:t>Exercises are individual, please don't share your solutions in any way!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Sebastian Holler and Maxi </a:t>
            </a:r>
            <a:r>
              <a:rPr lang="en-US" sz="2400" dirty="0" smtClean="0"/>
              <a:t>Wuttke</a:t>
            </a:r>
          </a:p>
          <a:p>
            <a:r>
              <a:rPr lang="en-US" sz="2400" b="1" dirty="0" smtClean="0"/>
              <a:t>Monday 12:00-14:00 </a:t>
            </a:r>
            <a:r>
              <a:rPr lang="en-US" sz="2400" dirty="0" smtClean="0"/>
              <a:t>and</a:t>
            </a:r>
            <a:r>
              <a:rPr lang="en-US" sz="2400" b="1" dirty="0" smtClean="0"/>
              <a:t> Tuesday 12:00-14:00</a:t>
            </a:r>
            <a:endParaRPr lang="en-US" sz="2066" b="1" dirty="0" smtClean="0"/>
          </a:p>
          <a:p>
            <a:r>
              <a:rPr lang="en-US" sz="2400" dirty="0" smtClean="0"/>
              <a:t>You can come to any/both and ask questions</a:t>
            </a:r>
          </a:p>
          <a:p>
            <a:r>
              <a:rPr lang="en-US" sz="2400" dirty="0" smtClean="0"/>
              <a:t>You 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all </a:t>
            </a:r>
            <a:r>
              <a:rPr lang="en-US" sz="2400" dirty="0"/>
              <a:t>the exercises and prefer to not </a:t>
            </a:r>
            <a:r>
              <a:rPr lang="en-US" sz="2400" dirty="0" smtClean="0"/>
              <a:t>come, </a:t>
            </a:r>
            <a:r>
              <a:rPr lang="en-US" sz="2400" dirty="0" smtClean="0"/>
              <a:t>no problem, you are not forced to come</a:t>
            </a:r>
          </a:p>
          <a:p>
            <a:pPr lvl="1"/>
            <a:r>
              <a:rPr lang="en-US" sz="2066" dirty="0" smtClean="0"/>
              <a:t>can sometimes still get good advice though</a:t>
            </a:r>
          </a:p>
          <a:p>
            <a:pPr lvl="1"/>
            <a:r>
              <a:rPr lang="en-US" sz="2066" dirty="0" smtClean="0"/>
              <a:t>can also ask about old assignments (but solutions anyway on Moodle)</a:t>
            </a:r>
          </a:p>
          <a:p>
            <a:r>
              <a:rPr lang="en-US" sz="2400" dirty="0" smtClean="0"/>
              <a:t>Seems okay to bring your lunch / arrive late / leave 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23 May, 13:00-14:00</a:t>
            </a:r>
          </a:p>
          <a:p>
            <a:pPr lvl="1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60% of the grade</a:t>
            </a:r>
          </a:p>
          <a:p>
            <a:pPr lvl="1"/>
            <a:r>
              <a:rPr lang="en-US" dirty="0" smtClean="0"/>
              <a:t>date: 3 August</a:t>
            </a:r>
          </a:p>
          <a:p>
            <a:pPr lvl="1"/>
            <a:r>
              <a:rPr lang="en-US" dirty="0" smtClean="0"/>
              <a:t>re-exam: 19 September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5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6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7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8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75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1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2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3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4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3727206" y="2670123"/>
            <a:ext cx="152246" cy="1537342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3373" y="3069231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Exercises (40%)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1130" y="3069231"/>
            <a:ext cx="180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(60%)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638800" y="2295871"/>
            <a:ext cx="152400" cy="2286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4914" y="3515071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3069231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Midterm 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6970757" y="324667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0767" y="3514917"/>
            <a:ext cx="202993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>
            <a:off x="2864180" y="3336172"/>
            <a:ext cx="152246" cy="199073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8398" y="3069539"/>
            <a:ext cx="216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Exercises (5%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4875257" y="2525398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8000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4850368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close to 100% </a:t>
            </a:r>
            <a:r>
              <a:rPr lang="en-US" b="1" dirty="0"/>
              <a:t>of this </a:t>
            </a:r>
            <a:r>
              <a:rPr lang="en-US" b="1" dirty="0" smtClean="0"/>
              <a:t>to get 1.0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sz="2000" dirty="0" smtClean="0"/>
              <a:t>attendance requirement</a:t>
            </a:r>
            <a:br>
              <a:rPr lang="en-US" sz="2000" dirty="0" smtClean="0"/>
            </a:br>
            <a:r>
              <a:rPr lang="en-US" sz="2000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(soon MSc too)</a:t>
            </a:r>
          </a:p>
          <a:p>
            <a:r>
              <a:rPr lang="en-US" sz="2000" dirty="0" smtClean="0"/>
              <a:t>IT Security BSc and MSc</a:t>
            </a:r>
          </a:p>
          <a:p>
            <a:r>
              <a:rPr lang="en-US" sz="2000" dirty="0" smtClean="0"/>
              <a:t>Mathematics MSc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83373" y="2019300"/>
            <a:ext cx="574227" cy="10739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 build="p"/>
      <p:bldP spid="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Already considering follow up course</a:t>
            </a:r>
            <a:r>
              <a:rPr lang="en-US" sz="2800" dirty="0" smtClean="0"/>
              <a:t> (next semester?)</a:t>
            </a:r>
            <a:br>
              <a:rPr lang="en-US" sz="2800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</a:t>
            </a:r>
            <a:r>
              <a:rPr lang="en-US" sz="2400" b="1" u="sng" dirty="0" smtClean="0">
                <a:solidFill>
                  <a:srgbClr val="C00000"/>
                </a:solidFill>
              </a:rPr>
              <a:t>Security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28800"/>
            <a:ext cx="3376017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47900"/>
            <a:ext cx="3352800" cy="4048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9" y="2743200"/>
            <a:ext cx="3364751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59" y="3299195"/>
            <a:ext cx="3346141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123818"/>
            <a:ext cx="304800" cy="8954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</a:t>
            </a:r>
            <a:r>
              <a:rPr lang="en-US" sz="4400" b="1" dirty="0" smtClean="0"/>
              <a:t>course in a nutshell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1. Logic </a:t>
            </a:r>
            <a:r>
              <a:rPr lang="en-US" sz="3200" b="1" dirty="0">
                <a:solidFill>
                  <a:schemeClr val="tx2"/>
                </a:solidFill>
              </a:rPr>
              <a:t>and </a:t>
            </a:r>
            <a:r>
              <a:rPr lang="en-US" sz="3200" b="1" dirty="0" smtClean="0">
                <a:solidFill>
                  <a:schemeClr val="tx2"/>
                </a:solidFill>
              </a:rPr>
              <a:t>proofs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2. Functional programming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3. Program verification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r>
              <a:rPr lang="en-US" sz="3200" b="1" dirty="0" smtClean="0"/>
              <a:t>Curry-Howard correspondence</a:t>
            </a:r>
          </a:p>
          <a:p>
            <a:pPr lvl="1"/>
            <a:r>
              <a:rPr lang="en-US" sz="3200" dirty="0" smtClean="0"/>
              <a:t>proofs = programs</a:t>
            </a:r>
          </a:p>
          <a:p>
            <a:pPr lvl="1"/>
            <a:r>
              <a:rPr lang="en-US" sz="3200" dirty="0"/>
              <a:t>bridge between logic and computer science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0" y="2019300"/>
            <a:ext cx="1758700" cy="195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6389" y="3848100"/>
            <a:ext cx="2213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</a:t>
            </a:r>
            <a:r>
              <a:rPr lang="en-US" b="1" dirty="0" smtClean="0"/>
              <a:t>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70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b="1" dirty="0"/>
              <a:t>David Hilbert</a:t>
            </a:r>
            <a:r>
              <a:rPr lang="en-US" sz="1800" dirty="0"/>
              <a:t> (1862 – 1943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b="1" dirty="0" err="1" smtClean="0"/>
              <a:t>Gottlob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Frege</a:t>
            </a:r>
            <a:r>
              <a:rPr lang="en-US" sz="1800" dirty="0" smtClean="0"/>
              <a:t> (</a:t>
            </a:r>
            <a:r>
              <a:rPr lang="en-US" sz="1800" dirty="0" smtClean="0">
                <a:cs typeface="Optima"/>
              </a:rPr>
              <a:t>1848-1925)</a:t>
            </a:r>
          </a:p>
          <a:p>
            <a:pPr lvl="1"/>
            <a:r>
              <a:rPr lang="en-US" sz="1600" dirty="0" smtClean="0"/>
              <a:t>first-order logic (∀x. P x /\ R x x)</a:t>
            </a:r>
          </a:p>
          <a:p>
            <a:pPr lvl="1"/>
            <a:r>
              <a:rPr lang="en-US" sz="1600" dirty="0" smtClean="0"/>
              <a:t>derive the laws of arithmetic from first principles (Problem #2)</a:t>
            </a:r>
          </a:p>
          <a:p>
            <a:r>
              <a:rPr lang="en-US" sz="1800" b="1" dirty="0" smtClean="0">
                <a:cs typeface="Optima"/>
              </a:rPr>
              <a:t>Bertrand Russell</a:t>
            </a:r>
            <a:r>
              <a:rPr lang="en-US" sz="1800" dirty="0" smtClean="0">
                <a:cs typeface="Optima"/>
              </a:rPr>
              <a:t> (1872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1970)</a:t>
            </a:r>
          </a:p>
          <a:p>
            <a:pPr lvl="1"/>
            <a:r>
              <a:rPr lang="en-US" sz="1600" dirty="0" smtClean="0">
                <a:cs typeface="Optima"/>
              </a:rPr>
              <a:t>paradox, inconsistency in </a:t>
            </a:r>
            <a:r>
              <a:rPr lang="en-US" sz="1600" dirty="0" err="1" smtClean="0">
                <a:cs typeface="Optima"/>
              </a:rPr>
              <a:t>Frege's</a:t>
            </a:r>
            <a:r>
              <a:rPr lang="en-US" sz="1600" dirty="0" smtClean="0">
                <a:cs typeface="Optima"/>
              </a:rPr>
              <a:t> logical system, tried to fix it</a:t>
            </a:r>
          </a:p>
          <a:p>
            <a:pPr lvl="1"/>
            <a:r>
              <a:rPr lang="en-US" sz="1600" dirty="0" smtClean="0">
                <a:cs typeface="Optima"/>
              </a:rPr>
              <a:t>Principia Mathematica</a:t>
            </a:r>
          </a:p>
          <a:p>
            <a:r>
              <a:rPr lang="en-US" sz="1800" b="1" dirty="0" smtClean="0">
                <a:cs typeface="Optima"/>
              </a:rPr>
              <a:t>Kurt </a:t>
            </a:r>
            <a:r>
              <a:rPr lang="en-US" sz="1800" b="1" dirty="0">
                <a:cs typeface="Optima"/>
              </a:rPr>
              <a:t>Gödel</a:t>
            </a:r>
            <a:r>
              <a:rPr lang="en-US" sz="1800" dirty="0">
                <a:cs typeface="Optima"/>
              </a:rPr>
              <a:t> </a:t>
            </a:r>
            <a:r>
              <a:rPr lang="en-US" sz="1800" dirty="0" smtClean="0">
                <a:cs typeface="Optima"/>
              </a:rPr>
              <a:t>(1906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1978)</a:t>
            </a:r>
          </a:p>
          <a:p>
            <a:pPr lvl="1"/>
            <a:r>
              <a:rPr lang="en-US" sz="1600" dirty="0" smtClean="0">
                <a:cs typeface="Optima"/>
              </a:rPr>
              <a:t>incompleteness theorems</a:t>
            </a:r>
            <a:endParaRPr lang="en-US" sz="18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3053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cs typeface="Optima"/>
              </a:rPr>
              <a:t>Gerhard </a:t>
            </a:r>
            <a:r>
              <a:rPr lang="en-US" sz="1800" b="1" dirty="0" err="1" smtClean="0">
                <a:cs typeface="Optima"/>
              </a:rPr>
              <a:t>Gentzen</a:t>
            </a:r>
            <a:r>
              <a:rPr lang="en-US" sz="1800" dirty="0" smtClean="0">
                <a:cs typeface="Optima"/>
              </a:rPr>
              <a:t> (1909-1945) -- consistency of arithmetic</a:t>
            </a:r>
          </a:p>
          <a:p>
            <a:r>
              <a:rPr lang="en-US" sz="1800" b="1" dirty="0" smtClean="0">
                <a:cs typeface="Optima"/>
              </a:rPr>
              <a:t>Alonzo Church</a:t>
            </a:r>
            <a:r>
              <a:rPr lang="en-US" sz="1800" dirty="0" smtClean="0">
                <a:cs typeface="Optima"/>
              </a:rPr>
              <a:t> (1903 - 1995) -- </a:t>
            </a:r>
            <a:r>
              <a:rPr lang="en-US" sz="1800" dirty="0">
                <a:cs typeface="Optima"/>
              </a:rPr>
              <a:t>lambda </a:t>
            </a:r>
            <a:r>
              <a:rPr lang="en-US" sz="1800" dirty="0" smtClean="0">
                <a:cs typeface="Optima"/>
              </a:rPr>
              <a:t>calculus, simple theory of types </a:t>
            </a:r>
          </a:p>
          <a:p>
            <a:r>
              <a:rPr lang="en-US" sz="1800" b="1" dirty="0" smtClean="0">
                <a:cs typeface="Optima"/>
              </a:rPr>
              <a:t>Alan Turing</a:t>
            </a:r>
            <a:r>
              <a:rPr lang="en-US" sz="1800" dirty="0" smtClean="0">
                <a:cs typeface="Optima"/>
              </a:rPr>
              <a:t> (1912 - 1954) -- </a:t>
            </a:r>
            <a:r>
              <a:rPr lang="en-US" sz="1800" dirty="0" err="1" smtClean="0">
                <a:cs typeface="Optima"/>
              </a:rPr>
              <a:t>undecidability</a:t>
            </a:r>
            <a:r>
              <a:rPr lang="en-US" sz="1800" dirty="0" smtClean="0">
                <a:cs typeface="Optima"/>
              </a:rPr>
              <a:t> of arithmetic, halting problem</a:t>
            </a:r>
          </a:p>
          <a:p>
            <a:r>
              <a:rPr lang="en-US" sz="1800" dirty="0" smtClean="0">
                <a:cs typeface="Optima"/>
              </a:rPr>
              <a:t>...</a:t>
            </a:r>
            <a:endParaRPr lang="en-US" sz="18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595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</a:t>
            </a:r>
            <a:r>
              <a:rPr lang="en-US" b="1" dirty="0" smtClean="0"/>
              <a:t>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</a:t>
            </a:r>
            <a:r>
              <a:rPr lang="en-US" sz="2000" b="1" dirty="0" smtClean="0"/>
              <a:t>steps/rules</a:t>
            </a:r>
            <a:endParaRPr lang="en-US" sz="2000" b="1" dirty="0" smtClean="0"/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quantify </a:t>
            </a:r>
            <a:r>
              <a:rPr lang="en-US" dirty="0" smtClean="0"/>
              <a:t>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</a:t>
            </a:r>
            <a:r>
              <a:rPr lang="en-US" dirty="0" smtClean="0"/>
              <a:t>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predicates </a:t>
            </a:r>
            <a:r>
              <a:rPr lang="en-US" dirty="0" smtClean="0"/>
              <a:t>(∀</a:t>
            </a:r>
            <a:r>
              <a:rPr lang="en-US" dirty="0" err="1" smtClean="0"/>
              <a:t>Q:nat</a:t>
            </a:r>
            <a:r>
              <a:rPr lang="en-US" dirty="0" smtClean="0"/>
              <a:t>-&gt;Prop. </a:t>
            </a:r>
            <a:r>
              <a:rPr lang="en-US" dirty="0" smtClean="0"/>
              <a:t>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</a:t>
            </a:r>
            <a:r>
              <a:rPr lang="en-US" dirty="0" smtClean="0"/>
              <a:t>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</a:t>
            </a:r>
            <a:r>
              <a:rPr lang="en-US" dirty="0" smtClean="0"/>
              <a:t>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</a:t>
            </a:r>
            <a:r>
              <a:rPr lang="en-US" b="1" dirty="0" smtClean="0"/>
              <a:t>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Logics </a:t>
            </a:r>
            <a:r>
              <a:rPr lang="en-US" sz="2800" b="1" dirty="0" smtClean="0">
                <a:solidFill>
                  <a:schemeClr val="tx2"/>
                </a:solidFill>
              </a:rPr>
              <a:t>and CS greatly influenced </a:t>
            </a:r>
            <a:r>
              <a:rPr lang="en-US" sz="2800" b="1" dirty="0">
                <a:solidFill>
                  <a:schemeClr val="tx2"/>
                </a:solidFill>
              </a:rPr>
              <a:t>on </a:t>
            </a:r>
            <a:r>
              <a:rPr lang="en-US" sz="2800" b="1" dirty="0" smtClean="0">
                <a:solidFill>
                  <a:schemeClr val="tx2"/>
                </a:solidFill>
              </a:rPr>
              <a:t>each other</a:t>
            </a:r>
            <a:r>
              <a:rPr lang="en-US" sz="2800" dirty="0" smtClean="0"/>
              <a:t>, e.g.:</a:t>
            </a:r>
          </a:p>
          <a:p>
            <a:pPr lvl="1"/>
            <a:r>
              <a:rPr lang="en-US" sz="2466" b="1" dirty="0" smtClean="0"/>
              <a:t>automated </a:t>
            </a:r>
            <a:r>
              <a:rPr lang="en-US" sz="2466" b="1" dirty="0"/>
              <a:t>theorem provers</a:t>
            </a:r>
            <a:r>
              <a:rPr lang="en-US" sz="2466" dirty="0"/>
              <a:t> (e.g., SAT and SMT solvers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b="1" dirty="0" smtClean="0"/>
              <a:t>model checkers</a:t>
            </a:r>
            <a:r>
              <a:rPr lang="en-US" sz="2466" dirty="0" smtClean="0"/>
              <a:t> (the course right after this one!)</a:t>
            </a:r>
            <a:endParaRPr lang="en-US" sz="2466" dirty="0"/>
          </a:p>
          <a:p>
            <a:pPr lvl="1"/>
            <a:r>
              <a:rPr lang="en-US" sz="2466" b="1" dirty="0" smtClean="0"/>
              <a:t>proof </a:t>
            </a:r>
            <a:r>
              <a:rPr lang="en-US" sz="2466" b="1" dirty="0"/>
              <a:t>assistants</a:t>
            </a:r>
            <a:r>
              <a:rPr lang="en-US" sz="2466" dirty="0"/>
              <a:t>: Coq, Isabelle, HOL family, F*, ACL2, etc.</a:t>
            </a:r>
          </a:p>
          <a:p>
            <a:pPr lvl="2"/>
            <a:r>
              <a:rPr lang="en-US" sz="2133" dirty="0" smtClean="0"/>
              <a:t>interactively constructed, machine-checked proofs</a:t>
            </a:r>
          </a:p>
          <a:p>
            <a:pPr lvl="2"/>
            <a:r>
              <a:rPr lang="en-US" sz="2133" dirty="0" smtClean="0"/>
              <a:t>addictive, gamification </a:t>
            </a:r>
            <a:r>
              <a:rPr lang="en-US" sz="2133" dirty="0"/>
              <a:t>of proofs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his course:</a:t>
            </a:r>
            <a:r>
              <a:rPr lang="en-US" sz="2800" b="1" dirty="0" smtClean="0"/>
              <a:t> </a:t>
            </a:r>
            <a:r>
              <a:rPr lang="en-US" sz="2800" b="1" dirty="0"/>
              <a:t>Coq proof </a:t>
            </a:r>
            <a:r>
              <a:rPr lang="en-US" sz="2800" b="1" dirty="0" smtClean="0"/>
              <a:t>assistant</a:t>
            </a:r>
          </a:p>
          <a:p>
            <a:pPr lvl="1"/>
            <a:r>
              <a:rPr lang="en-US" sz="2466" dirty="0" smtClean="0"/>
              <a:t>developed </a:t>
            </a:r>
            <a:r>
              <a:rPr lang="en-US" sz="2466" dirty="0"/>
              <a:t>at Inria since </a:t>
            </a:r>
            <a:r>
              <a:rPr lang="en-US" sz="2466" dirty="0" smtClean="0"/>
              <a:t>1983 (in </a:t>
            </a:r>
            <a:r>
              <a:rPr lang="en-US" sz="2466" dirty="0" err="1" smtClean="0"/>
              <a:t>OCaml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dirty="0" smtClean="0"/>
              <a:t>Curry-Howard: proofs </a:t>
            </a:r>
            <a:r>
              <a:rPr lang="en-US" sz="2466" dirty="0"/>
              <a:t>= </a:t>
            </a:r>
            <a:r>
              <a:rPr lang="en-US" sz="2466" dirty="0" smtClean="0"/>
              <a:t>typed purely </a:t>
            </a:r>
            <a:r>
              <a:rPr lang="en-US" sz="2466" dirty="0"/>
              <a:t>functional </a:t>
            </a:r>
            <a:r>
              <a:rPr lang="en-US" sz="2466" dirty="0" smtClean="0"/>
              <a:t>programs</a:t>
            </a:r>
            <a:endParaRPr lang="en-US" sz="24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9129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534400" cy="37716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chemeClr val="tx2"/>
                </a:solidFill>
              </a:rPr>
              <a:t>Try to write computations as </a:t>
            </a:r>
            <a:r>
              <a:rPr lang="en-US" sz="2800" b="1" dirty="0">
                <a:solidFill>
                  <a:schemeClr val="tx2"/>
                </a:solidFill>
              </a:rPr>
              <a:t>pure </a:t>
            </a:r>
            <a:r>
              <a:rPr lang="en-US" sz="2800" b="1" dirty="0" smtClean="0">
                <a:solidFill>
                  <a:schemeClr val="tx2"/>
                </a:solidFill>
              </a:rPr>
              <a:t>functions</a:t>
            </a: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without </a:t>
            </a:r>
            <a:r>
              <a:rPr lang="en-US" sz="2400" b="1" dirty="0"/>
              <a:t>side-effects</a:t>
            </a:r>
            <a:r>
              <a:rPr lang="en-US" sz="2400" dirty="0"/>
              <a:t>, such as mutating the </a:t>
            </a:r>
            <a:r>
              <a:rPr lang="en-US" sz="2400" dirty="0" smtClean="0"/>
              <a:t>heap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sorting a list in place (imperative) vs producing a new list (functional)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Coq is purely functional = zero side-effects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all computations are mathematical functions </a:t>
            </a:r>
            <a:r>
              <a:rPr lang="en-US" dirty="0" smtClean="0"/>
              <a:t>(</a:t>
            </a:r>
            <a:r>
              <a:rPr lang="en-US" dirty="0" smtClean="0"/>
              <a:t>in particular </a:t>
            </a:r>
            <a:r>
              <a:rPr lang="en-US" dirty="0" smtClean="0"/>
              <a:t>terminating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</a:t>
            </a:r>
            <a:r>
              <a:rPr lang="en-US" sz="2400" dirty="0" err="1" smtClean="0"/>
              <a:t>OCaml</a:t>
            </a:r>
            <a:r>
              <a:rPr lang="en-US" sz="2400" dirty="0" smtClean="0"/>
              <a:t>, Haskell, ...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try to reduce and/or control side-effects 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make it easy to write pure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tx2"/>
                </a:solidFill>
              </a:rPr>
              <a:t>Functional </a:t>
            </a:r>
            <a:r>
              <a:rPr lang="en-US" sz="2800" b="1" dirty="0" smtClean="0">
                <a:solidFill>
                  <a:schemeClr val="tx2"/>
                </a:solidFill>
              </a:rPr>
              <a:t>languages have </a:t>
            </a:r>
            <a:r>
              <a:rPr lang="en-US" sz="2800" b="1" dirty="0">
                <a:solidFill>
                  <a:schemeClr val="tx2"/>
                </a:solidFill>
              </a:rPr>
              <a:t>some practical success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Facebook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 smtClean="0"/>
              <a:t>OCaml</a:t>
            </a:r>
            <a:r>
              <a:rPr lang="en-US" sz="2000" dirty="0" smtClean="0"/>
              <a:t>, Haskell</a:t>
            </a:r>
            <a:r>
              <a:rPr lang="en-US" sz="2000" dirty="0"/>
              <a:t>), </a:t>
            </a:r>
            <a:r>
              <a:rPr lang="en-US" sz="2000" b="1" dirty="0"/>
              <a:t>Microsoft</a:t>
            </a:r>
            <a:r>
              <a:rPr lang="en-US" sz="2000" dirty="0"/>
              <a:t> (F</a:t>
            </a:r>
            <a:r>
              <a:rPr lang="en-US" sz="2000" dirty="0" smtClean="0"/>
              <a:t># and F*), </a:t>
            </a:r>
            <a:r>
              <a:rPr lang="en-US" sz="2000" b="1" dirty="0" smtClean="0"/>
              <a:t>Twitter</a:t>
            </a:r>
            <a:r>
              <a:rPr lang="en-US" sz="2000" dirty="0" smtClean="0"/>
              <a:t> </a:t>
            </a:r>
            <a:r>
              <a:rPr lang="en-US" sz="2000" dirty="0"/>
              <a:t>(Scala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Financial </a:t>
            </a:r>
            <a:r>
              <a:rPr lang="en-US" sz="2000" b="1" dirty="0"/>
              <a:t>industry</a:t>
            </a:r>
            <a:r>
              <a:rPr lang="en-US" sz="2000" dirty="0"/>
              <a:t>: Jane Street (</a:t>
            </a:r>
            <a:r>
              <a:rPr lang="en-US" sz="2000" dirty="0" err="1"/>
              <a:t>OCaml</a:t>
            </a:r>
            <a:r>
              <a:rPr lang="en-US" sz="2000" dirty="0"/>
              <a:t>), </a:t>
            </a:r>
            <a:r>
              <a:rPr lang="en-US" sz="2000" dirty="0" smtClean="0"/>
              <a:t>various banks </a:t>
            </a:r>
            <a:r>
              <a:rPr lang="en-US" sz="2000" dirty="0"/>
              <a:t>(Haskell, ...)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Blockchains</a:t>
            </a:r>
            <a:r>
              <a:rPr lang="en-US" sz="2000" dirty="0"/>
              <a:t>: </a:t>
            </a:r>
            <a:r>
              <a:rPr lang="en-US" sz="2000" dirty="0" err="1"/>
              <a:t>Cardano</a:t>
            </a:r>
            <a:r>
              <a:rPr lang="en-US" sz="2000" dirty="0"/>
              <a:t> (Haskell, Rust), </a:t>
            </a:r>
            <a:r>
              <a:rPr lang="en-US" sz="2000" dirty="0" err="1"/>
              <a:t>Tezos</a:t>
            </a:r>
            <a:r>
              <a:rPr lang="en-US" sz="2000" dirty="0"/>
              <a:t> (</a:t>
            </a:r>
            <a:r>
              <a:rPr lang="en-US" sz="2000" dirty="0" err="1"/>
              <a:t>OCaml</a:t>
            </a:r>
            <a:r>
              <a:rPr lang="en-US" sz="2000" dirty="0" smtClean="0"/>
              <a:t>), ...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Not yet </a:t>
            </a:r>
            <a:r>
              <a:rPr lang="en-US" sz="2800" b="1" dirty="0" smtClean="0">
                <a:solidFill>
                  <a:srgbClr val="C00000"/>
                </a:solidFill>
              </a:rPr>
              <a:t>fully mainstream</a:t>
            </a:r>
            <a:r>
              <a:rPr lang="en-US" sz="2800" b="1" dirty="0">
                <a:solidFill>
                  <a:srgbClr val="C00000"/>
                </a:solidFill>
              </a:rPr>
              <a:t>, but ...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Functional programmers earn more</a:t>
            </a:r>
            <a:r>
              <a:rPr lang="en-US" sz="2000" dirty="0"/>
              <a:t> (Stack Overflow survey)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Many ideas already </a:t>
            </a:r>
            <a:r>
              <a:rPr lang="en-US" sz="2000" b="1" dirty="0" smtClean="0"/>
              <a:t>adopted </a:t>
            </a:r>
            <a:r>
              <a:rPr lang="en-US" sz="2000" b="1" dirty="0"/>
              <a:t>by mainstream languages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smtClean="0"/>
              <a:t>lambdas, generics in </a:t>
            </a:r>
            <a:r>
              <a:rPr lang="en-US" sz="2000" dirty="0"/>
              <a:t>Java/C#, Google's Map-Reduce, </a:t>
            </a:r>
            <a:r>
              <a:rPr lang="en-US" sz="2000" dirty="0" smtClean="0"/>
              <a:t>...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Makes program verification and informal reasoning easier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17" y="293370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44207</TotalTime>
  <Words>1564</Words>
  <Application>Microsoft Office PowerPoint</Application>
  <PresentationFormat>On-screen Show (16:10)</PresentationFormat>
  <Paragraphs>203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Optima</vt:lpstr>
      <vt:lpstr>Office Theme</vt:lpstr>
      <vt:lpstr>Proofs are Programs Summer 2023 @ Ruhr Uni Bochum</vt:lpstr>
      <vt:lpstr>This course in a nutshell</vt:lpstr>
      <vt:lpstr>Logics and proofs</vt:lpstr>
      <vt:lpstr>The story of logics is quite fascinating</vt:lpstr>
      <vt:lpstr>Logics and proofs</vt:lpstr>
      <vt:lpstr>Logics and computer science</vt:lpstr>
      <vt:lpstr>Functional programming</vt:lpstr>
      <vt:lpstr>Functional programming in practice</vt:lpstr>
      <vt:lpstr>Program verification in proof assistants Proving mathematically that a program satisfies a specification</vt:lpstr>
      <vt:lpstr>Machine-checked proofs of math theorems</vt:lpstr>
      <vt:lpstr>This course</vt:lpstr>
      <vt:lpstr>Textbook written in Coq; our version at: https://mpi-sp-pap-2023.github.io/book</vt:lpstr>
      <vt:lpstr>Lecture logistics</vt:lpstr>
      <vt:lpstr>Exercises</vt:lpstr>
      <vt:lpstr>Tutorials: Q&amp;A about the exercise sheets</vt:lpstr>
      <vt:lpstr>Exams</vt:lpstr>
      <vt:lpstr>Final grade</vt:lpstr>
      <vt:lpstr>Already considering follow up course (next semester?) Foundations of Programming Languages, Verification, and Security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2132</cp:revision>
  <dcterms:created xsi:type="dcterms:W3CDTF">2016-12-13T09:19:39Z</dcterms:created>
  <dcterms:modified xsi:type="dcterms:W3CDTF">2023-04-06T12:38:17Z</dcterms:modified>
</cp:coreProperties>
</file>